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7" r:id="rId11"/>
    <p:sldId id="268" r:id="rId12"/>
    <p:sldId id="269" r:id="rId13"/>
    <p:sldId id="272" r:id="rId14"/>
    <p:sldId id="274" r:id="rId15"/>
    <p:sldId id="270" r:id="rId16"/>
    <p:sldId id="275" r:id="rId17"/>
  </p:sldIdLst>
  <p:sldSz cx="14630400" cy="8229600"/>
  <p:notesSz cx="8229600" cy="14630400"/>
  <p:embeddedFontLst>
    <p:embeddedFont>
      <p:font typeface="Arimo" panose="020B0604020202020204" charset="0"/>
      <p:regular r:id="rId19"/>
    </p:embeddedFont>
    <p:embeddedFont>
      <p:font typeface="Outfit Extra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7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558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8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26519"/>
            <a:ext cx="6766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Fermentation Technology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7545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Upstream &amp; Downstream Processing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Lecture 3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1226"/>
            <a:ext cx="10011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 2: Separating Solids from Liquids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353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The primary goal is to clarify the broth by removing solids (cells or cell debris).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71687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Filtration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31256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Passing the broth through a filter.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971687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Centrifugation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35893" y="53125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Using high-speed spin to separate by density.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971687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822150"/>
            <a:ext cx="3541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Coagulation &amp; Flocculation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77995" y="53125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Clump small particles together so they settle.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8614"/>
            <a:ext cx="968430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Common Methods for Solid-Liquid Separation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692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Beyond the primary techniques, other methods contribute to effective solid-liquid separation.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87272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887272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144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Flotation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63498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Making particles float to the surface for removal.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887272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887272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144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Sedimentation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63498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Allowing denser particles to settle naturally over time.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887272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887272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144566"/>
            <a:ext cx="2970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Membrane Separation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63498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Utilizing semi-permeable membranes to separate components based on size.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9644182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 3: Concentrating and Isolating the Product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stage focuses on reducing the volume of the solution and making the product more accessible for further purification.</a:t>
            </a:r>
            <a:endParaRPr lang="en-US" sz="2000" dirty="0"/>
          </a:p>
        </p:txBody>
      </p:sp>
      <p:sp>
        <p:nvSpPr>
          <p:cNvPr id="9" name="Text 0"/>
          <p:cNvSpPr/>
          <p:nvPr/>
        </p:nvSpPr>
        <p:spPr>
          <a:xfrm>
            <a:off x="793790" y="2126813"/>
            <a:ext cx="80217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Techniques for Product Concentration</a:t>
            </a:r>
            <a:endParaRPr lang="en-US" sz="3550" dirty="0"/>
          </a:p>
        </p:txBody>
      </p:sp>
      <p:sp>
        <p:nvSpPr>
          <p:cNvPr id="10" name="Shape 1"/>
          <p:cNvSpPr/>
          <p:nvPr/>
        </p:nvSpPr>
        <p:spPr>
          <a:xfrm>
            <a:off x="793790" y="314741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Shape 2"/>
          <p:cNvSpPr/>
          <p:nvPr/>
        </p:nvSpPr>
        <p:spPr>
          <a:xfrm>
            <a:off x="1028224" y="33818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530679"/>
            <a:ext cx="306110" cy="382667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1028224" y="4289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Evaporation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1028224" y="477952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Utilizes heat to remove water, significantly reducing the volume of the product solution.</a:t>
            </a:r>
            <a:endParaRPr lang="en-US" sz="1750" dirty="0"/>
          </a:p>
        </p:txBody>
      </p:sp>
      <p:sp>
        <p:nvSpPr>
          <p:cNvPr id="15" name="Shape 5"/>
          <p:cNvSpPr/>
          <p:nvPr/>
        </p:nvSpPr>
        <p:spPr>
          <a:xfrm>
            <a:off x="5216962" y="314741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Shape 6"/>
          <p:cNvSpPr/>
          <p:nvPr/>
        </p:nvSpPr>
        <p:spPr>
          <a:xfrm>
            <a:off x="5451396" y="33818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530679"/>
            <a:ext cx="306110" cy="382667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5451396" y="4289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Precipitation</a:t>
            </a:r>
            <a:endParaRPr lang="en-US" sz="2200" dirty="0"/>
          </a:p>
        </p:txBody>
      </p:sp>
      <p:sp>
        <p:nvSpPr>
          <p:cNvPr id="19" name="Text 8"/>
          <p:cNvSpPr/>
          <p:nvPr/>
        </p:nvSpPr>
        <p:spPr>
          <a:xfrm>
            <a:off x="5451396" y="477952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Induces the product to become insoluble, causing it to separate from the solution as a solid.</a:t>
            </a:r>
            <a:endParaRPr lang="en-US" sz="1750" dirty="0"/>
          </a:p>
        </p:txBody>
      </p:sp>
      <p:sp>
        <p:nvSpPr>
          <p:cNvPr id="20" name="Shape 9"/>
          <p:cNvSpPr/>
          <p:nvPr/>
        </p:nvSpPr>
        <p:spPr>
          <a:xfrm>
            <a:off x="9640133" y="314741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1" name="Shape 10"/>
          <p:cNvSpPr/>
          <p:nvPr/>
        </p:nvSpPr>
        <p:spPr>
          <a:xfrm>
            <a:off x="9874568" y="33818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530679"/>
            <a:ext cx="306110" cy="382667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9874568" y="4289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Adsorption</a:t>
            </a:r>
            <a:endParaRPr lang="en-US" sz="2200" dirty="0"/>
          </a:p>
        </p:txBody>
      </p:sp>
      <p:sp>
        <p:nvSpPr>
          <p:cNvPr id="24" name="Text 12"/>
          <p:cNvSpPr/>
          <p:nvPr/>
        </p:nvSpPr>
        <p:spPr>
          <a:xfrm>
            <a:off x="9874568" y="477952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Involves the product binding to specialized resins, allowing for its selective capture and concentration.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7412474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Purification (Increase Purity)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is the </a:t>
            </a:r>
            <a:r>
              <a:rPr lang="en-US" sz="170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main process</a:t>
            </a: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achieving high purity.</a:t>
            </a:r>
            <a:endParaRPr lang="en-US" sz="1700" dirty="0"/>
          </a:p>
        </p:txBody>
      </p:sp>
      <p:sp>
        <p:nvSpPr>
          <p:cNvPr id="9" name="Text 0"/>
          <p:cNvSpPr/>
          <p:nvPr/>
        </p:nvSpPr>
        <p:spPr>
          <a:xfrm>
            <a:off x="793790" y="2686540"/>
            <a:ext cx="1123438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Chromatography: The Gold Standard for Purification</a:t>
            </a:r>
            <a:endParaRPr lang="en-US" sz="3550" dirty="0"/>
          </a:p>
        </p:txBody>
      </p:sp>
      <p:sp>
        <p:nvSpPr>
          <p:cNvPr id="10" name="Text 1"/>
          <p:cNvSpPr/>
          <p:nvPr/>
        </p:nvSpPr>
        <p:spPr>
          <a:xfrm>
            <a:off x="793790" y="37071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Chromatography techniques are essential for achieving the high purity required for biopharmaceutical products.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25198"/>
            <a:ext cx="4347567" cy="907256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1020604" y="54592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Ion-Exchange</a:t>
            </a:r>
            <a:endParaRPr lang="en-US" sz="2200" dirty="0"/>
          </a:p>
        </p:txBody>
      </p:sp>
      <p:sp>
        <p:nvSpPr>
          <p:cNvPr id="13" name="Text 3"/>
          <p:cNvSpPr/>
          <p:nvPr/>
        </p:nvSpPr>
        <p:spPr>
          <a:xfrm>
            <a:off x="1020604" y="594968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Separates molecules based on their net charge.</a:t>
            </a:r>
            <a:endParaRPr lang="en-US" sz="17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4325198"/>
            <a:ext cx="4347567" cy="907256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>
            <a:off x="5368171" y="54592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Size-Exclusion</a:t>
            </a:r>
            <a:endParaRPr lang="en-US" sz="2200" dirty="0"/>
          </a:p>
        </p:txBody>
      </p:sp>
      <p:sp>
        <p:nvSpPr>
          <p:cNvPr id="16" name="Text 5"/>
          <p:cNvSpPr/>
          <p:nvPr/>
        </p:nvSpPr>
        <p:spPr>
          <a:xfrm>
            <a:off x="5368171" y="594968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Separates molecules based on their hydrodynamic volume.</a:t>
            </a:r>
            <a:endParaRPr lang="en-US" sz="17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4325198"/>
            <a:ext cx="4347567" cy="907256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9715738" y="54592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Affinity</a:t>
            </a:r>
            <a:endParaRPr lang="en-US" sz="2200" dirty="0"/>
          </a:p>
        </p:txBody>
      </p:sp>
      <p:sp>
        <p:nvSpPr>
          <p:cNvPr id="19" name="Text 7"/>
          <p:cNvSpPr/>
          <p:nvPr/>
        </p:nvSpPr>
        <p:spPr>
          <a:xfrm>
            <a:off x="9715738" y="594968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Separates based on specific biological interactions.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8288417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 4: Creating the Stable Final Product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purified product is prepared for storage and distribution.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13172" y="2032278"/>
            <a:ext cx="337744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Formulation Processes: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613172" y="253603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Drying: Withdrawal of water (e.g., Spray drying, Freeze-drying) for stability.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172" y="287774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Crystallization: Achieves final purification and creates a stable, solid form.</a:t>
            </a: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3693"/>
            <a:ext cx="82693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Ensuring Product Stability and Efficacy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442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ultimate goal of final formulation is to ensure the product remains </a:t>
            </a:r>
            <a:r>
              <a:rPr lang="en-US" sz="17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active and stable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until it reaches the end-user.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0251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87203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56235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732490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469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Drying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95990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Removes water to prevent degradation and extend shelf life.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90251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87203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56235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732490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469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Crystallization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95990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a highly pure and stable solid form of the product.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90251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87203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56235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732490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469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Packaging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95990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Protects the product from environmental factors and ensures sterility.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34295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Downstream Processing: A Critical Journey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623655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initial separation to final formulation, each step is vital for delivering safe and effective biopharmaceutical products.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2185511"/>
            <a:ext cx="13187124" cy="546723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23" y="5858673"/>
            <a:ext cx="656298" cy="6562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24753" y="6002238"/>
            <a:ext cx="2953340" cy="369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Final Formulation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0334168" y="6002238"/>
            <a:ext cx="2953341" cy="369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Purification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890" y="5858673"/>
            <a:ext cx="656298" cy="65629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452302" y="3482054"/>
            <a:ext cx="2953341" cy="369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Concentration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015" y="3325363"/>
            <a:ext cx="656299" cy="6562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81803" y="3495180"/>
            <a:ext cx="3239035" cy="369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Solid‑Liquid Separation</a:t>
            </a:r>
            <a:endParaRPr lang="en-US" sz="1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4453" y="3351615"/>
            <a:ext cx="656298" cy="65629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21638" y="7884676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meticulous execution of these processes ensures the quality and integrity of the final bioproduct.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2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058" y="2845475"/>
            <a:ext cx="7643813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Upstream Processing: An Overview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3058" y="3708321"/>
            <a:ext cx="1332428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pre-fermentation phase prepares everything for a successful fermentation run.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3058" y="4496514"/>
            <a:ext cx="6568797" cy="1377791"/>
          </a:xfrm>
          <a:prstGeom prst="roundRect">
            <a:avLst>
              <a:gd name="adj" fmla="val 7964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53058" y="4473654"/>
            <a:ext cx="6568797" cy="91440"/>
          </a:xfrm>
          <a:prstGeom prst="roundRect">
            <a:avLst>
              <a:gd name="adj" fmla="val 85706"/>
            </a:avLst>
          </a:prstGeom>
          <a:solidFill>
            <a:srgbClr val="5E4CE6"/>
          </a:solidFill>
          <a:ln/>
        </p:spPr>
      </p:sp>
      <p:sp>
        <p:nvSpPr>
          <p:cNvPr id="7" name="Shape 4"/>
          <p:cNvSpPr/>
          <p:nvPr/>
        </p:nvSpPr>
        <p:spPr>
          <a:xfrm>
            <a:off x="3657540" y="4216718"/>
            <a:ext cx="559713" cy="559713"/>
          </a:xfrm>
          <a:prstGeom prst="roundRect">
            <a:avLst>
              <a:gd name="adj" fmla="val 163369"/>
            </a:avLst>
          </a:prstGeom>
          <a:solidFill>
            <a:srgbClr val="5E4CE6"/>
          </a:solidFill>
          <a:ln/>
        </p:spPr>
      </p:sp>
      <p:sp>
        <p:nvSpPr>
          <p:cNvPr id="8" name="Text 5"/>
          <p:cNvSpPr/>
          <p:nvPr/>
        </p:nvSpPr>
        <p:spPr>
          <a:xfrm>
            <a:off x="3825419" y="4356616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62489" y="4963001"/>
            <a:ext cx="343257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Strain Selection &amp; Improvement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62489" y="5366385"/>
            <a:ext cx="614993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Finding and enhancing the best microbes.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408426" y="4496514"/>
            <a:ext cx="6568916" cy="1377791"/>
          </a:xfrm>
          <a:prstGeom prst="roundRect">
            <a:avLst>
              <a:gd name="adj" fmla="val 7964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7408426" y="4473654"/>
            <a:ext cx="6568916" cy="91440"/>
          </a:xfrm>
          <a:prstGeom prst="roundRect">
            <a:avLst>
              <a:gd name="adj" fmla="val 85706"/>
            </a:avLst>
          </a:prstGeom>
          <a:solidFill>
            <a:srgbClr val="5E4CE6"/>
          </a:solidFill>
          <a:ln/>
        </p:spPr>
      </p:sp>
      <p:sp>
        <p:nvSpPr>
          <p:cNvPr id="13" name="Shape 10"/>
          <p:cNvSpPr/>
          <p:nvPr/>
        </p:nvSpPr>
        <p:spPr>
          <a:xfrm>
            <a:off x="10413028" y="4216718"/>
            <a:ext cx="559713" cy="559713"/>
          </a:xfrm>
          <a:prstGeom prst="roundRect">
            <a:avLst>
              <a:gd name="adj" fmla="val 163369"/>
            </a:avLst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10580906" y="4356616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617857" y="4963001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Media Formulation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617857" y="5366385"/>
            <a:ext cx="615005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Creating the optimal nutrient mix.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3058" y="6340673"/>
            <a:ext cx="6568797" cy="1377791"/>
          </a:xfrm>
          <a:prstGeom prst="roundRect">
            <a:avLst>
              <a:gd name="adj" fmla="val 7964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53058" y="6317813"/>
            <a:ext cx="6568797" cy="91440"/>
          </a:xfrm>
          <a:prstGeom prst="roundRect">
            <a:avLst>
              <a:gd name="adj" fmla="val 85706"/>
            </a:avLst>
          </a:prstGeom>
          <a:solidFill>
            <a:srgbClr val="5E4CE6"/>
          </a:solidFill>
          <a:ln/>
        </p:spPr>
      </p:sp>
      <p:sp>
        <p:nvSpPr>
          <p:cNvPr id="19" name="Shape 16"/>
          <p:cNvSpPr/>
          <p:nvPr/>
        </p:nvSpPr>
        <p:spPr>
          <a:xfrm>
            <a:off x="3657540" y="6060877"/>
            <a:ext cx="559713" cy="559713"/>
          </a:xfrm>
          <a:prstGeom prst="roundRect">
            <a:avLst>
              <a:gd name="adj" fmla="val 163369"/>
            </a:avLst>
          </a:prstGeom>
          <a:solidFill>
            <a:srgbClr val="5E4CE6"/>
          </a:solidFill>
          <a:ln/>
        </p:spPr>
      </p:sp>
      <p:sp>
        <p:nvSpPr>
          <p:cNvPr id="20" name="Text 17"/>
          <p:cNvSpPr/>
          <p:nvPr/>
        </p:nvSpPr>
        <p:spPr>
          <a:xfrm>
            <a:off x="3825419" y="6200775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862489" y="6807160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Sterilization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862489" y="7210544"/>
            <a:ext cx="614993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Eliminating contaminants.</a:t>
            </a:r>
            <a:endParaRPr lang="en-US" sz="1450" dirty="0"/>
          </a:p>
        </p:txBody>
      </p:sp>
      <p:sp>
        <p:nvSpPr>
          <p:cNvPr id="23" name="Shape 20"/>
          <p:cNvSpPr/>
          <p:nvPr/>
        </p:nvSpPr>
        <p:spPr>
          <a:xfrm>
            <a:off x="7408426" y="6340673"/>
            <a:ext cx="6568916" cy="1377791"/>
          </a:xfrm>
          <a:prstGeom prst="roundRect">
            <a:avLst>
              <a:gd name="adj" fmla="val 7964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7408426" y="6317813"/>
            <a:ext cx="6568916" cy="91440"/>
          </a:xfrm>
          <a:prstGeom prst="roundRect">
            <a:avLst>
              <a:gd name="adj" fmla="val 85706"/>
            </a:avLst>
          </a:prstGeom>
          <a:solidFill>
            <a:srgbClr val="5E4CE6"/>
          </a:solidFill>
          <a:ln/>
        </p:spPr>
      </p:sp>
      <p:sp>
        <p:nvSpPr>
          <p:cNvPr id="25" name="Shape 22"/>
          <p:cNvSpPr/>
          <p:nvPr/>
        </p:nvSpPr>
        <p:spPr>
          <a:xfrm>
            <a:off x="10413028" y="6060877"/>
            <a:ext cx="559713" cy="559713"/>
          </a:xfrm>
          <a:prstGeom prst="roundRect">
            <a:avLst>
              <a:gd name="adj" fmla="val 163369"/>
            </a:avLst>
          </a:prstGeom>
          <a:solidFill>
            <a:srgbClr val="5E4CE6"/>
          </a:solidFill>
          <a:ln/>
        </p:spPr>
      </p:sp>
      <p:sp>
        <p:nvSpPr>
          <p:cNvPr id="26" name="Text 23"/>
          <p:cNvSpPr/>
          <p:nvPr/>
        </p:nvSpPr>
        <p:spPr>
          <a:xfrm>
            <a:off x="10580906" y="6200775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7617857" y="6807160"/>
            <a:ext cx="235696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Inoculum Preparation</a:t>
            </a:r>
            <a:endParaRPr lang="en-US" sz="1800" dirty="0"/>
          </a:p>
        </p:txBody>
      </p:sp>
      <p:sp>
        <p:nvSpPr>
          <p:cNvPr id="28" name="Text 25"/>
          <p:cNvSpPr/>
          <p:nvPr/>
        </p:nvSpPr>
        <p:spPr>
          <a:xfrm>
            <a:off x="7617857" y="7210544"/>
            <a:ext cx="615005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Building up the seed culture.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7271504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Strain Selection &amp; Screening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7954" y="464034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Screening Methods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7954" y="5209937"/>
            <a:ext cx="62661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Primary (Qualitative):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Agar plates identify product-producing microbes.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7954" y="5998964"/>
            <a:ext cx="6266140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Secondary (Quantitative):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Liquid media measure product yield.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925" y="464034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Strain Improvement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593925" y="5209937"/>
            <a:ext cx="62661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Mutation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3925" y="5643324"/>
            <a:ext cx="62661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Recombination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3925" y="6076712"/>
            <a:ext cx="62661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 Cloning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3925" y="6510099"/>
            <a:ext cx="62661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Cell Fusion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3925" y="7065764"/>
            <a:ext cx="626614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Goal: Create super-producer strains!</a:t>
            </a:r>
            <a:endParaRPr lang="en-US" sz="1750" dirty="0"/>
          </a:p>
        </p:txBody>
      </p:sp>
      <p:pic>
        <p:nvPicPr>
          <p:cNvPr id="1026" name="Picture 2" descr="Interpreting Plates">
            <a:extLst>
              <a:ext uri="{FF2B5EF4-FFF2-40B4-BE49-F238E27FC236}">
                <a16:creationId xmlns:a16="http://schemas.microsoft.com/office/drawing/2014/main" id="{D711665B-C45B-D4FF-5D78-B28C779D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2026" y="3822502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47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Media Formulation &amp; Raw Materials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824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growth medium must contain all essential nutrients to feed the microbes.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Two Types of Media: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3713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Inoculum Media: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Rich for culture enrichment.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7648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Production Media: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Optimal Carbon/Nitrogen for product formation.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Ideal Medium: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3713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Cheap &amp; easily available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Maximize growth and product yield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6186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Minimize unwanted by-products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6789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Common Raw Materials: Corn molasses, beet molasses, corn steep liquor, cheese whey, lignocellulosic waste.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70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Sterilization &amp; Inoculum Build-Up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31619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Sterilization: Preventing Contamination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6709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Air: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Sterilized by membrane filtration.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7219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Medium &amp; Fermenter: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Usually sterilized by heat.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7729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Heat-sensitive nutrients: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Added via filter-sterilization.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4316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Inoculum Build-Up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01276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Preparing a large, active "seed culture" step-wise to reduce lag time and boost productivity in the main fermenter.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78"/>
            <a:ext cx="5960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Fermentation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2368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Different bioreactor modes dictate how fermentation is run.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1854939"/>
            <a:ext cx="13042821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186255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200626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Batch Culture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8988" y="2006267"/>
            <a:ext cx="6052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Closed system; filled, inoculated, and harvested.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200626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Simple, but downtime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251287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265658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Continuous Culture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8988" y="2656587"/>
            <a:ext cx="60525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Fresh medium added continuously; product harvested continuously.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802779" y="2656587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productivity, steady state.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3526100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366980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Fed-Batch Culture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288988" y="3669808"/>
            <a:ext cx="60525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Nutrients added periodically without removing broth.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802779" y="3669808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Controls nutrient levels, common in industry.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76D8715-6191-22B4-237C-79E2170B0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30" y="4943053"/>
            <a:ext cx="5715000" cy="2847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231971"/>
                </a:solidFill>
                <a:effectLst/>
                <a:uLnTx/>
                <a:uFillTx/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Bioprocess Downstream Processing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2A2742"/>
                </a:solidFill>
                <a:effectLst/>
                <a:uLnTx/>
                <a:uFillTx/>
                <a:latin typeface="Arimo" pitchFamily="34" charset="0"/>
                <a:ea typeface="Arimo" pitchFamily="34" charset="-122"/>
                <a:cs typeface="Arimo" pitchFamily="34" charset="-120"/>
              </a:rPr>
              <a:t>This presentation outlines the critical steps involved in downstream processing within biopharmaceutical manufacturing, focusing on the separation, concentration, purification, and final formulation of biological products.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4" y="544473"/>
            <a:ext cx="7758113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Downstream Processing: An Overview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9344" y="2078712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Also called Product Recovery, DSP is complex and costly but crucial for obtaining a usable product.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4" y="2934772"/>
            <a:ext cx="989886" cy="11878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67111" y="3132653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Broth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4" y="4122658"/>
            <a:ext cx="989886" cy="11878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67111" y="4320540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Separation</a:t>
            </a:r>
            <a:endParaRPr lang="en-US" sz="19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4" y="5310545"/>
            <a:ext cx="989886" cy="118788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367111" y="5508427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Purification</a:t>
            </a:r>
            <a:endParaRPr lang="en-US" sz="19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4" y="6498431"/>
            <a:ext cx="989886" cy="118788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67111" y="6696313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Final Product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63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3400425"/>
            <a:ext cx="8455700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Initial Recovery &amp; Cell Disruption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0098" y="4431268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first step depends on the product's location: extracellular or intracellular.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0098" y="5261491"/>
            <a:ext cx="4165402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Extracellular Product (Secreted)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0098" y="5832634"/>
            <a:ext cx="62631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 is in the liquid broth; proceed directly to Solid-Liquid Separation.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759" y="5261491"/>
            <a:ext cx="4380905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Intracellular Product (Inside Cells)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594759" y="5832634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Requires Cell Disruption: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4759" y="6389727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Mechanical: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Shear forces (homogenizers).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4759" y="6824305"/>
            <a:ext cx="62631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Non-Mechanical: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Chemical (detergents), Physical (freeze-thaw), Enzymatic (lysozyme).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850</Words>
  <Application>Microsoft Office PowerPoint</Application>
  <PresentationFormat>Custom</PresentationFormat>
  <Paragraphs>142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Arimo</vt:lpstr>
      <vt:lpstr>Arial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vaishnavishedge97@gmail.com</cp:lastModifiedBy>
  <cp:revision>9</cp:revision>
  <dcterms:created xsi:type="dcterms:W3CDTF">2025-09-23T15:23:17Z</dcterms:created>
  <dcterms:modified xsi:type="dcterms:W3CDTF">2025-09-24T01:36:33Z</dcterms:modified>
</cp:coreProperties>
</file>